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notesMasterIdLst>
    <p:notesMasterId r:id="rId46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74" autoAdjust="0"/>
    <p:restoredTop sz="91011" autoAdjust="0"/>
  </p:normalViewPr>
  <p:slideViewPr>
    <p:cSldViewPr snapToGrid="0">
      <p:cViewPr varScale="1">
        <p:scale>
          <a:sx n="100" d="100"/>
          <a:sy n="100" d="100"/>
        </p:scale>
        <p:origin x="-1272" y="-112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jpg>
</file>

<file path=ppt/media/image17.jpeg>
</file>

<file path=ppt/media/image18.jpeg>
</file>

<file path=ppt/media/image2.png>
</file>

<file path=ppt/media/image3.jpe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4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46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47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148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7A3FA67E-3EB1-42D3-A19B-EAF78666804E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5967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4404240" y="9555480"/>
            <a:ext cx="3365640" cy="50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080" tIns="0" rIns="19080" bIns="0" anchor="b"/>
          <a:lstStyle/>
          <a:p>
            <a:pPr algn="r">
              <a:lnSpc>
                <a:spcPct val="100000"/>
              </a:lnSpc>
            </a:pPr>
            <a:fld id="{3A235BE0-4594-4EDF-A86A-350BBD8E4DD0}" type="slidenum">
              <a:rPr lang="en-US" sz="10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pPr algn="r">
                <a:lnSpc>
                  <a:spcPct val="100000"/>
                </a:lnSpc>
              </a:pPr>
              <a:t>1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1036440" y="4777920"/>
            <a:ext cx="5697360" cy="452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825398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2292480" y="176832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292480" y="1768320"/>
            <a:ext cx="5494320" cy="438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48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292480" y="176832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2292480" y="1768320"/>
            <a:ext cx="5494320" cy="438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48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/>
        </p:blipFill>
        <p:spPr>
          <a:xfrm>
            <a:off x="2292480" y="176832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2"/>
          <a:stretch/>
        </p:blipFill>
        <p:spPr>
          <a:xfrm>
            <a:off x="2292480" y="1768320"/>
            <a:ext cx="5494320" cy="438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48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2" name="Picture 141"/>
          <p:cNvPicPr/>
          <p:nvPr/>
        </p:nvPicPr>
        <p:blipFill>
          <a:blip r:embed="rId2"/>
          <a:stretch/>
        </p:blipFill>
        <p:spPr>
          <a:xfrm>
            <a:off x="2292480" y="176832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143" name="Picture 142"/>
          <p:cNvPicPr/>
          <p:nvPr/>
        </p:nvPicPr>
        <p:blipFill>
          <a:blip r:embed="rId2"/>
          <a:stretch/>
        </p:blipFill>
        <p:spPr>
          <a:xfrm>
            <a:off x="2292480" y="1768320"/>
            <a:ext cx="5494320" cy="438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48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164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8.xml"/><Relationship Id="rId13" Type="http://schemas.openxmlformats.org/officeDocument/2006/relationships/theme" Target="../theme/theme4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5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6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8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9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10.jpg"/><Relationship Id="rId3" Type="http://schemas.openxmlformats.org/officeDocument/2006/relationships/image" Target="../media/image11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1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13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14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15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16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1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1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659520" y="1920240"/>
            <a:ext cx="3655440" cy="144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2160" tIns="46080" rIns="92160" bIns="46080"/>
          <a:lstStyle/>
          <a:p>
            <a:pPr algn="ctr">
              <a:lnSpc>
                <a:spcPct val="80000"/>
              </a:lnSpc>
            </a:pPr>
            <a:r>
              <a:rPr lang="en-US" sz="3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Chapter 5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80000"/>
              </a:lnSpc>
            </a:pPr>
            <a:r>
              <a:rPr lang="en-US" sz="2400" b="1" i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ADTs</a:t>
            </a:r>
            <a:r>
              <a:rPr lang="en-US" sz="2400" b="1" i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Stack and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504000" y="301320"/>
            <a:ext cx="9069480" cy="126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0" name="CustomShape 2"/>
          <p:cNvSpPr/>
          <p:nvPr/>
        </p:nvSpPr>
        <p:spPr>
          <a:xfrm>
            <a:off x="504000" y="1769040"/>
            <a:ext cx="906948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1" name="CustomShape 3"/>
          <p:cNvSpPr/>
          <p:nvPr/>
        </p:nvSpPr>
        <p:spPr>
          <a:xfrm>
            <a:off x="504000" y="1769040"/>
            <a:ext cx="906948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2" name="CustomShape 4"/>
          <p:cNvSpPr/>
          <p:nvPr/>
        </p:nvSpPr>
        <p:spPr>
          <a:xfrm>
            <a:off x="504000" y="301320"/>
            <a:ext cx="9070560" cy="126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3" name="CustomShape 5"/>
          <p:cNvSpPr/>
          <p:nvPr/>
        </p:nvSpPr>
        <p:spPr>
          <a:xfrm>
            <a:off x="504000" y="1768680"/>
            <a:ext cx="9070560" cy="438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4" name="CustomShape 6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Linked List-Based Stack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7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 Lists allow our stack to be physically unbounded (or only bounded by memory)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main change to the class definition is adding a pointer to the top element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gives us direct access to the top of the stack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Linked-List Implementation: Push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Essentially the same as Unsorted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Create a new node for the new element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Have it point to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topPtr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as its next element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Update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topPtr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to point to the new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Additionally, must throw an exception if the stack is full when Push is called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Linked-List 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Implementation: Pop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algorithm is simple: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Make 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tempPtr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that copies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topPtr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Update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topPtr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to point to the next node on the stack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 the node pointed to by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tempPtr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the stack is empty when Pop is called, an exception should be thrown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Linked-List 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Implementation: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64742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5.5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Popping the stack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290" y="1627358"/>
            <a:ext cx="4016045" cy="49651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Popping the Last Stack Element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algorithm correctly handles removing the last element of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stack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07618"/>
            <a:ext cx="10080625" cy="40343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5.6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Popping the last </a:t>
            </a:r>
            <a:r>
              <a:rPr lang="en-IN" dirty="0" smtClean="0"/>
              <a:t>element on the </a:t>
            </a:r>
            <a:r>
              <a:rPr lang="en-IN" dirty="0"/>
              <a:t>stack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614" y="2771035"/>
            <a:ext cx="5123396" cy="37574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Other Stack Functions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Top: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Returns </a:t>
            </a: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topPtr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-&gt;info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IsEmpty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Returns </a:t>
            </a: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topPtr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== NULL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IsFull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Attempts to allocate a new node, using a try-catch block to handle the </a:t>
            </a: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bad_alloc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exception;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 exception is thrown, returns true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Constructor: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Initializes </a:t>
            </a: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topPtr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to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NULL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Destructor: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Walks the stack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deallocates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every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Comparing Stack Implementations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115987"/>
            <a:ext cx="10080625" cy="32978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Table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5.1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Big-O Comparison of Stack Operations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26" name="Picture 2" descr="C:\Users\Abithrajn\Desktop\New\Tab05_00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58" y="2587435"/>
            <a:ext cx="9761310" cy="3415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Comparing Stack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Implementations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Array-based version is small,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simple,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efficient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May allocate too much memory (stack size small)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May not have enough memory (stack size large)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 list-based version is very flexible and more memory efficient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Only allocates memory as needed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Some operations have higher overhead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Queues: Logical Level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 ADT in which elements are added to the rear and removed from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front;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behavior is called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FIFO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irst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n,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irst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ut)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Items are homogeneous, like in stacks and lists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Example: A line of people at a cash register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 Operations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Add an item to the end of the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Removes the item at the front of the queue and returns it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IsEmpty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Returns true if the queue is empty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IsFull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Returns true if the queue is full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MakeEmpty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Removes all items from the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504000" y="301320"/>
            <a:ext cx="9069480" cy="126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1" name="CustomShape 2"/>
          <p:cNvSpPr/>
          <p:nvPr/>
        </p:nvSpPr>
        <p:spPr>
          <a:xfrm>
            <a:off x="504000" y="301320"/>
            <a:ext cx="9070560" cy="126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Stacks: Logical Level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504000" y="1768680"/>
            <a:ext cx="9070560" cy="438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 ADT where items are added and removed only from the top of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structure;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his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behavior is called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LIFO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(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ast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n,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irst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ut)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Items are “ordered” by when they were added to the stack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Like lists, stacks store homogeneous items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Queues: Application Level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Like stacks, queues are used in various ways by the OS and other systems: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Scheduling jobs on the processor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Buffering data between processes or other systems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Queues: Implementation Level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Several implementations are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possible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 before,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we’ll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start with an array-based implementation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Fixed-Front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Array-based implementation where index 0 is always the front of the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fills in the first empty slot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empties the first slot and moves all subsequent elements up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Copying elements like this is inefficient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Floating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Both the front and end of the queue float in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74926"/>
            <a:ext cx="10080625" cy="36614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5.9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The effect of </a:t>
            </a:r>
            <a:r>
              <a:rPr lang="en-IN" dirty="0" err="1"/>
              <a:t>Enqueue</a:t>
            </a:r>
            <a:r>
              <a:rPr lang="en-IN" dirty="0"/>
              <a:t> and </a:t>
            </a:r>
            <a:r>
              <a:rPr lang="en-IN" dirty="0" err="1"/>
              <a:t>Dequeue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842" y="2601786"/>
            <a:ext cx="4890940" cy="39984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Floating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happens when we reach the end of the array but the queue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isn’t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full?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treat the array as a circular structure by using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rear = (rear + 1) % </a:t>
            </a: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maxQue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81758"/>
            <a:ext cx="10080625" cy="4034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5.10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Wrapping the queue elements around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510" y="3767225"/>
            <a:ext cx="6069604" cy="28644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Floating Queue: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IsFull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IsEmpty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do we know if the queue is empty or full?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One approach: Keep track of the number of elements in the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Another approach: Make front point to the space 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before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 actual first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element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front == rear, the queue is empty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space indicated by front is reserved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912" y="5345535"/>
            <a:ext cx="7912800" cy="1228321"/>
          </a:xfrm>
          <a:prstGeom prst="rect">
            <a:avLst/>
          </a:prstGeom>
        </p:spPr>
      </p:pic>
      <p:sp>
        <p:nvSpPr>
          <p:cNvPr id="216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Floating Queue: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IsFull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</a:t>
            </a:r>
            <a:r>
              <a:rPr lang="en-US" sz="4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IsEmpty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18" y="1655890"/>
            <a:ext cx="7911389" cy="3088843"/>
          </a:xfrm>
          <a:prstGeom prst="rect">
            <a:avLst/>
          </a:prstGeom>
        </p:spPr>
      </p:pic>
      <p:sp>
        <p:nvSpPr>
          <p:cNvPr id="8" name="TextShape 2"/>
          <p:cNvSpPr txBox="1"/>
          <p:nvPr/>
        </p:nvSpPr>
        <p:spPr>
          <a:xfrm>
            <a:off x="-1" y="6647793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	Figure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5.14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</a:t>
            </a:r>
            <a:r>
              <a:rPr lang="en-IN" dirty="0"/>
              <a:t>Testing for a full queue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0" name="TextShape 2"/>
          <p:cNvSpPr txBox="1"/>
          <p:nvPr/>
        </p:nvSpPr>
        <p:spPr>
          <a:xfrm>
            <a:off x="-1" y="4816257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	Figure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5.13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</a:t>
            </a:r>
            <a:r>
              <a:rPr lang="en-IN" dirty="0"/>
              <a:t>Testing for an empty queue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Comparing Array Implementations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fixed-front queue has a less efficient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implementation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floating circular queue is more complex but has a more efficient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All other operations are O(1)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Counted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504000" y="1768680"/>
            <a:ext cx="9071640" cy="49222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Users may want a count of items in the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Instead of making an entirely new class,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we’ll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instead derive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CountedQueType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from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QueType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Logically, it needs a field for the count, a method to return the count, a new constructor that initializes the count to 0, and slightly modified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that change the count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Deriving the class lets us avoid most of the work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Counted Queue Class Diagram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0" y="6634326"/>
            <a:ext cx="10069511" cy="40343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Figure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5.15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Class interface diagram for </a:t>
            </a:r>
            <a:r>
              <a:rPr lang="en-IN" dirty="0" err="1"/>
              <a:t>CountedQueType</a:t>
            </a:r>
            <a:r>
              <a:rPr lang="en-IN" dirty="0"/>
              <a:t> class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940" y="1338684"/>
            <a:ext cx="4998745" cy="52058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504000" y="1768680"/>
            <a:ext cx="9070560" cy="438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Push: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Adds an item to the top of the stack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Pop: 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Removes the top item from the stack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Top: 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Returns the item at the top of the stack but does not remove it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IsEmpty: 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Returns true if the stack has no items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IsFull: 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Stacks are logically unbounded, but implementations may be bounded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504000" y="301320"/>
            <a:ext cx="9070560" cy="126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 Operations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Inheritance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CountedQueType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the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derived class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or subclass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the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base class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or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superclass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CountedQueType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can’t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access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QueType’s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private members, but can call the public methods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1"/>
          <p:cNvSpPr txBox="1"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 Inheritance</a:t>
            </a:r>
          </a:p>
        </p:txBody>
      </p:sp>
      <p:sp>
        <p:nvSpPr>
          <p:cNvPr id="227" name="TextShape 2"/>
          <p:cNvSpPr txBox="1"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CountedQueType’s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call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QueType’s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methods and then modify length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CountedQueType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uses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QueType’s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IsFull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IsEmpty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method instead of writing new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ones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Linked-List Based Queues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Conceptually similar to the circular queue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Keep two pointers, tracking the front and rear of the queue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Linked-List 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Queue: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Algorithm: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Allocated new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Update rear-&gt;next to point to new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Update rear to point to new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queue was empty, also update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front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0" y="6634326"/>
            <a:ext cx="10069511" cy="40343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Figure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5.17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The </a:t>
            </a:r>
            <a:r>
              <a:rPr lang="en-IN" dirty="0" err="1"/>
              <a:t>Enqueue</a:t>
            </a:r>
            <a:r>
              <a:rPr lang="en-IN" dirty="0"/>
              <a:t> operation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53" y="3579952"/>
            <a:ext cx="9106323" cy="30543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Alternate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Could try to implement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 same as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stack’s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Push by reversing the rear and front pointers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 this makes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impossible to implement because we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can’t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 back up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0" y="6634326"/>
            <a:ext cx="10069511" cy="40343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Figure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5.18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A bad queue design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034" y="4806146"/>
            <a:ext cx="5964557" cy="18063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Linked-List 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Queue: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Similar to the linked list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stack’s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 a temp pointer to track the front item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Advance the front pointer to front-&gt;next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front is now NULL, set rear to NULL (queue is empty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0" y="6634326"/>
            <a:ext cx="10069511" cy="40343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Figure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5.19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The </a:t>
            </a:r>
            <a:r>
              <a:rPr lang="en-IN" dirty="0" err="1"/>
              <a:t>Dequeue</a:t>
            </a:r>
            <a:r>
              <a:rPr lang="en-IN" dirty="0"/>
              <a:t> operation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047" y="4022106"/>
            <a:ext cx="7960531" cy="25155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Other Queue Operations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IsFull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Attempts to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allocate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new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IsEmpty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Checks if front is NULL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MakeEmpty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Walks the linked structure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deallocates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 nodes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Destructor: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Calls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MakeEmpty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Circular Linked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it possible to have only one pointer in the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class?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Only front: Can access the rear by walking the links, which is O(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Only rear: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Can’t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access the front because the links only point towards the rear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Yes, by implementing a circular linked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Circular Linked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class only has a pointer to the rear of the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Instead of pointing to NULL, the last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node’s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next points to the front of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0" y="6694486"/>
            <a:ext cx="10069511" cy="40343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Figure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5.20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A circular linked queue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20" y="3960540"/>
            <a:ext cx="9097185" cy="25910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Comparing Queue Implementations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All operations are O(1), except the linked list-based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MakeEmpty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destructor are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linked list-based queue has memory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overhead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0" y="6694486"/>
            <a:ext cx="10069511" cy="40343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Table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5.2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Big</a:t>
            </a:r>
            <a:r>
              <a:rPr lang="en-IN" dirty="0" smtClean="0"/>
              <a:t>-O </a:t>
            </a:r>
            <a:r>
              <a:rPr lang="en-IN" dirty="0"/>
              <a:t>Comparison of Queue Operations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050" name="Picture 2" descr="C:\Users\Abithrajn\Desktop\9781284098167_CH05_277_354-5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653" y="3693695"/>
            <a:ext cx="7715319" cy="2964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504000" y="301320"/>
            <a:ext cx="9069480" cy="126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Stacks: Application Level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504000" y="1769040"/>
            <a:ext cx="906948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Stacks have many applications in software engineering. Some examples: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Tracking the function calls in a program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Performing syntax analysis on a program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Traversing structures like trees and graphs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Some programming languages are entirely stack-based, such as Forth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3"/>
          <p:cNvSpPr/>
          <p:nvPr/>
        </p:nvSpPr>
        <p:spPr>
          <a:xfrm>
            <a:off x="504000" y="301320"/>
            <a:ext cx="9070560" cy="126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8" name="CustomShape 4"/>
          <p:cNvSpPr/>
          <p:nvPr/>
        </p:nvSpPr>
        <p:spPr>
          <a:xfrm>
            <a:off x="504000" y="1768680"/>
            <a:ext cx="9070560" cy="438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Comparing Queue Implementations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array-based queue requires a fixed amount of memory no matter how many items are actually in the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linked list-based queue consumes more memory as more elements are added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cases with few items or large items, linked list-based queues can be more efficient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vs. Linked-List 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Memory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11114" y="6466084"/>
            <a:ext cx="10069511" cy="5846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Figure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5.21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Comparison of storage requirements: (a) Queue contains 80-byte </a:t>
            </a:r>
            <a:r>
              <a:rPr lang="en-IN" dirty="0" smtClean="0"/>
              <a:t>strings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dirty="0"/>
              <a:t>	</a:t>
            </a:r>
            <a:r>
              <a:rPr lang="en-IN" dirty="0" smtClean="0"/>
              <a:t>(b</a:t>
            </a:r>
            <a:r>
              <a:rPr lang="en-IN" dirty="0"/>
              <a:t>) Queue contains 2-byte integers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26" name="Picture 2" descr="\\10.1.1.17\productions\ART\ART PROCESS\Dale_162989_PPT\Dale_161029_Table_JPEG Files\CH05\Jpg\fg05_0210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8526"/>
          <a:stretch/>
        </p:blipFill>
        <p:spPr bwMode="auto">
          <a:xfrm>
            <a:off x="84666" y="2248767"/>
            <a:ext cx="4444666" cy="3621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\\10.1.1.17\productions\ART\ART PROCESS\Dale_162989_PPT\Dale_161029_Table_JPEG Files\CH05\Jpg\fg05_0210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91"/>
          <a:stretch/>
        </p:blipFill>
        <p:spPr bwMode="auto">
          <a:xfrm>
            <a:off x="4939031" y="2384667"/>
            <a:ext cx="5028706" cy="3478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504000" y="301320"/>
            <a:ext cx="9069480" cy="126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Stacks: Implementation Level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504000" y="1769040"/>
            <a:ext cx="906948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Since elements are homogeneous, an array-based approach can be used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Elements are inserted into subsequent indices in the array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Very similar to the Unsorted List ADT!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can use the same implementation strategy, but keep in mind: A stack is not the same as an unsorted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3"/>
          <p:cNvSpPr/>
          <p:nvPr/>
        </p:nvSpPr>
        <p:spPr>
          <a:xfrm>
            <a:off x="504000" y="301320"/>
            <a:ext cx="9070560" cy="126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2" name="CustomShape 4"/>
          <p:cNvSpPr/>
          <p:nvPr/>
        </p:nvSpPr>
        <p:spPr>
          <a:xfrm>
            <a:off x="504000" y="1768680"/>
            <a:ext cx="9070560" cy="438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504000" y="301320"/>
            <a:ext cx="9069480" cy="126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 Operation Implementation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504000" y="1769040"/>
            <a:ext cx="906948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top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field is the index of the top of the stack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Push: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Increment top and insert the element at the index given by </a:t>
            </a: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top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5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array is full, attempting to add an item triggers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 overflow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an exception is thrown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IsEmpty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top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== -1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IsFull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top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== MAX_ITEMS – 1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Push increments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top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before adding an item, so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top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is set back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one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from the start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3"/>
          <p:cNvSpPr/>
          <p:nvPr/>
        </p:nvSpPr>
        <p:spPr>
          <a:xfrm>
            <a:off x="504000" y="301320"/>
            <a:ext cx="9070560" cy="126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CustomShape 4"/>
          <p:cNvSpPr/>
          <p:nvPr/>
        </p:nvSpPr>
        <p:spPr>
          <a:xfrm>
            <a:off x="504000" y="1768680"/>
            <a:ext cx="9070560" cy="438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504000" y="301320"/>
            <a:ext cx="9069480" cy="126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 Operation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Implementation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504000" y="1769040"/>
            <a:ext cx="906948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Pop: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The opposite of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Push;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imply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decrement top, treating the removed item as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garbage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Top: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Returns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items[top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];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stack is empty, triggers stack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underflow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What if the stack is empty? Calling Pop or Top on an empty stack triggers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 underflow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an exception is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thrown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504000" y="301320"/>
            <a:ext cx="9070560" cy="126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0" name="CustomShape 4"/>
          <p:cNvSpPr/>
          <p:nvPr/>
        </p:nvSpPr>
        <p:spPr>
          <a:xfrm>
            <a:off x="504000" y="1768680"/>
            <a:ext cx="9070560" cy="438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504000" y="301320"/>
            <a:ext cx="9069480" cy="126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Stacks: Push and Pop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504000" y="301320"/>
            <a:ext cx="9070560" cy="126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TextShape 2"/>
          <p:cNvSpPr txBox="1"/>
          <p:nvPr/>
        </p:nvSpPr>
        <p:spPr>
          <a:xfrm>
            <a:off x="-1" y="6628646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5.4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</a:t>
            </a:r>
            <a:r>
              <a:rPr lang="en-IN" dirty="0"/>
              <a:t>The effect of a Pop following a series of Pushes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554" y="1315418"/>
            <a:ext cx="7557516" cy="52410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504000" y="301320"/>
            <a:ext cx="9069480" cy="126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Dynamic Array Implementation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504000" y="1769040"/>
            <a:ext cx="9069480" cy="438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As with lists, we can implement the stack with a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dynamically allocated array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Add parameterized and default constructors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Add a destructor to clean up the array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Replace references to MAX_ITEMS with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maxStack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which is now a field in the class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3"/>
          <p:cNvSpPr/>
          <p:nvPr/>
        </p:nvSpPr>
        <p:spPr>
          <a:xfrm>
            <a:off x="504000" y="301320"/>
            <a:ext cx="9070560" cy="126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8" name="CustomShape 4"/>
          <p:cNvSpPr/>
          <p:nvPr/>
        </p:nvSpPr>
        <p:spPr>
          <a:xfrm>
            <a:off x="504000" y="1768680"/>
            <a:ext cx="9070560" cy="438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612</TotalTime>
  <Words>1564</Words>
  <Application>Microsoft Macintosh PowerPoint</Application>
  <PresentationFormat>Custom</PresentationFormat>
  <Paragraphs>179</Paragraphs>
  <Slides>41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Abithraj Nagarajan</dc:creator>
  <cp:lastModifiedBy>Julie Bolduc</cp:lastModifiedBy>
  <cp:revision>47</cp:revision>
  <dcterms:created xsi:type="dcterms:W3CDTF">2016-08-17T19:41:16Z</dcterms:created>
  <dcterms:modified xsi:type="dcterms:W3CDTF">2016-09-02T19:22:50Z</dcterms:modified>
  <dc:language>en-US</dc:language>
</cp:coreProperties>
</file>